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Metadata/LabelInfo.xml" ContentType="application/vnd.ms-office.classificationlabels+xml"/>
</Types>
</file>

<file path=_rels/.rels><?xml version="1.0" encoding="utf-8" standalone="yes"?>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microsoft.com/office/2020/02/relationships/classificationlabels" Target="docMetadata/LabelInfo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12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 showGuides="1">
      <p:cViewPr varScale="1">
        <p:scale>
          <a:sx n="101" d="100"/>
          <a:sy n="101" d="100"/>
        </p:scale>
        <p:origin x="1632" y="132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53F2E-6F5F-4D24-99DC-EEF0DD6585BC}" type="datetimeFigureOut">
              <a:rPr lang="ko-KR" altLang="en-US" smtClean="0"/>
              <a:t>2026-01-30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ADA21B-00D8-4562-8910-E0A57FABDAB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444516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53F2E-6F5F-4D24-99DC-EEF0DD6585BC}" type="datetimeFigureOut">
              <a:rPr lang="ko-KR" altLang="en-US" smtClean="0"/>
              <a:t>2026-01-30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ADA21B-00D8-4562-8910-E0A57FABDAB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85290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53F2E-6F5F-4D24-99DC-EEF0DD6585BC}" type="datetimeFigureOut">
              <a:rPr lang="ko-KR" altLang="en-US" smtClean="0"/>
              <a:t>2026-01-30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ADA21B-00D8-4562-8910-E0A57FABDAB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479833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53F2E-6F5F-4D24-99DC-EEF0DD6585BC}" type="datetimeFigureOut">
              <a:rPr lang="ko-KR" altLang="en-US" smtClean="0"/>
              <a:t>2026-01-30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ADA21B-00D8-4562-8910-E0A57FABDAB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924046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53F2E-6F5F-4D24-99DC-EEF0DD6585BC}" type="datetimeFigureOut">
              <a:rPr lang="ko-KR" altLang="en-US" smtClean="0"/>
              <a:t>2026-01-30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ADA21B-00D8-4562-8910-E0A57FABDAB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831222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53F2E-6F5F-4D24-99DC-EEF0DD6585BC}" type="datetimeFigureOut">
              <a:rPr lang="ko-KR" altLang="en-US" smtClean="0"/>
              <a:t>2026-01-30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ADA21B-00D8-4562-8910-E0A57FABDAB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51690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53F2E-6F5F-4D24-99DC-EEF0DD6585BC}" type="datetimeFigureOut">
              <a:rPr lang="ko-KR" altLang="en-US" smtClean="0"/>
              <a:t>2026-01-30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ADA21B-00D8-4562-8910-E0A57FABDAB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709395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53F2E-6F5F-4D24-99DC-EEF0DD6585BC}" type="datetimeFigureOut">
              <a:rPr lang="ko-KR" altLang="en-US" smtClean="0"/>
              <a:t>2026-01-30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ADA21B-00D8-4562-8910-E0A57FABDAB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820085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53F2E-6F5F-4D24-99DC-EEF0DD6585BC}" type="datetimeFigureOut">
              <a:rPr lang="ko-KR" altLang="en-US" smtClean="0"/>
              <a:t>2026-01-30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ADA21B-00D8-4562-8910-E0A57FABDAB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106395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53F2E-6F5F-4D24-99DC-EEF0DD6585BC}" type="datetimeFigureOut">
              <a:rPr lang="ko-KR" altLang="en-US" smtClean="0"/>
              <a:t>2026-01-30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ADA21B-00D8-4562-8910-E0A57FABDAB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668969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C53F2E-6F5F-4D24-99DC-EEF0DD6585BC}" type="datetimeFigureOut">
              <a:rPr lang="ko-KR" altLang="en-US" smtClean="0"/>
              <a:t>2026-01-30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ADA21B-00D8-4562-8910-E0A57FABDAB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769577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BC53F2E-6F5F-4D24-99DC-EEF0DD6585BC}" type="datetimeFigureOut">
              <a:rPr lang="ko-KR" altLang="en-US" smtClean="0"/>
              <a:t>2026-01-30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BADA21B-00D8-4562-8910-E0A57FABDAB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318930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mailto:sangwook@sk.com" TargetMode="Externa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표 3">
            <a:extLst>
              <a:ext uri="{FF2B5EF4-FFF2-40B4-BE49-F238E27FC236}">
                <a16:creationId xmlns:a16="http://schemas.microsoft.com/office/drawing/2014/main" id="{A7E08A40-F1AD-77B1-929B-F7D7B4F9521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85806313"/>
              </p:ext>
            </p:extLst>
          </p:nvPr>
        </p:nvGraphicFramePr>
        <p:xfrm>
          <a:off x="118541" y="898021"/>
          <a:ext cx="9668917" cy="4635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18139">
                  <a:extLst>
                    <a:ext uri="{9D8B030D-6E8A-4147-A177-3AD203B41FA5}">
                      <a16:colId xmlns:a16="http://schemas.microsoft.com/office/drawing/2014/main" val="2124733333"/>
                    </a:ext>
                  </a:extLst>
                </a:gridCol>
                <a:gridCol w="3846961">
                  <a:extLst>
                    <a:ext uri="{9D8B030D-6E8A-4147-A177-3AD203B41FA5}">
                      <a16:colId xmlns:a16="http://schemas.microsoft.com/office/drawing/2014/main" val="1920333835"/>
                    </a:ext>
                  </a:extLst>
                </a:gridCol>
                <a:gridCol w="3846961">
                  <a:extLst>
                    <a:ext uri="{9D8B030D-6E8A-4147-A177-3AD203B41FA5}">
                      <a16:colId xmlns:a16="http://schemas.microsoft.com/office/drawing/2014/main" val="517513948"/>
                    </a:ext>
                  </a:extLst>
                </a:gridCol>
                <a:gridCol w="1156856">
                  <a:extLst>
                    <a:ext uri="{9D8B030D-6E8A-4147-A177-3AD203B41FA5}">
                      <a16:colId xmlns:a16="http://schemas.microsoft.com/office/drawing/2014/main" val="2912911024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>
                          <a:solidFill>
                            <a:sysClr val="windowText" lastClr="000000"/>
                          </a:solidFill>
                        </a:rPr>
                        <a:t>구분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>
                          <a:solidFill>
                            <a:sysClr val="windowText" lastClr="000000"/>
                          </a:solidFill>
                        </a:rPr>
                        <a:t>기존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>
                          <a:solidFill>
                            <a:sysClr val="windowText" lastClr="000000"/>
                          </a:solidFill>
                        </a:rPr>
                        <a:t>변경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>
                          <a:solidFill>
                            <a:sysClr val="windowText" lastClr="000000"/>
                          </a:solidFill>
                        </a:rPr>
                        <a:t>사유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8947632"/>
                  </a:ext>
                </a:extLst>
              </a:tr>
              <a:tr h="21960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>
                          <a:solidFill>
                            <a:sysClr val="windowText" lastClr="000000"/>
                          </a:solidFill>
                        </a:rPr>
                        <a:t>제 </a:t>
                      </a:r>
                      <a:r>
                        <a:rPr lang="en-US" altLang="ko-KR" sz="1000" dirty="0">
                          <a:solidFill>
                            <a:sysClr val="windowText" lastClr="000000"/>
                          </a:solidFill>
                        </a:rPr>
                        <a:t>10</a:t>
                      </a:r>
                      <a:r>
                        <a:rPr lang="ko-KR" altLang="en-US" sz="1000" dirty="0">
                          <a:solidFill>
                            <a:sysClr val="windowText" lastClr="000000"/>
                          </a:solidFill>
                        </a:rPr>
                        <a:t>조 </a:t>
                      </a:r>
                      <a:br>
                        <a:rPr lang="en-US" altLang="ko-KR" sz="1000" dirty="0">
                          <a:solidFill>
                            <a:sysClr val="windowText" lastClr="000000"/>
                          </a:solidFill>
                        </a:rPr>
                      </a:br>
                      <a:r>
                        <a:rPr lang="en-US" altLang="ko-KR" sz="1000" dirty="0">
                          <a:solidFill>
                            <a:sysClr val="windowText" lastClr="000000"/>
                          </a:solidFill>
                        </a:rPr>
                        <a:t>(</a:t>
                      </a:r>
                      <a:r>
                        <a:rPr lang="ko-KR" altLang="en-US" sz="1000" dirty="0">
                          <a:solidFill>
                            <a:sysClr val="windowText" lastClr="000000"/>
                          </a:solidFill>
                        </a:rPr>
                        <a:t>개인정보보호 책임자</a:t>
                      </a:r>
                      <a:r>
                        <a:rPr lang="en-US" altLang="ko-KR" sz="1000" dirty="0">
                          <a:solidFill>
                            <a:sysClr val="windowText" lastClr="000000"/>
                          </a:solidFill>
                        </a:rPr>
                        <a:t>)</a:t>
                      </a:r>
                      <a:endParaRPr lang="ko-KR" altLang="en-US" sz="10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dirty="0">
                          <a:solidFill>
                            <a:sysClr val="windowText" lastClr="000000"/>
                          </a:solidFill>
                        </a:rPr>
                        <a:t>① 회사는 개인정보 처리에 관한 업무를 총괄해서 책임지고</a:t>
                      </a:r>
                      <a:r>
                        <a:rPr lang="en-US" altLang="ko-KR" sz="1000" dirty="0">
                          <a:solidFill>
                            <a:sysClr val="windowText" lastClr="000000"/>
                          </a:solidFill>
                        </a:rPr>
                        <a:t>, </a:t>
                      </a:r>
                      <a:r>
                        <a:rPr lang="ko-KR" altLang="en-US" sz="1000" dirty="0">
                          <a:solidFill>
                            <a:sysClr val="windowText" lastClr="000000"/>
                          </a:solidFill>
                        </a:rPr>
                        <a:t>개인정보 처리와 관련한 고객님의 불만처리 및 피해구제 등을 위하여 아래와 같이 개인정보 보호책임자를 지정하고 있습니다</a:t>
                      </a:r>
                      <a:r>
                        <a:rPr lang="en-US" altLang="ko-KR" sz="1000" dirty="0">
                          <a:solidFill>
                            <a:sysClr val="windowText" lastClr="000000"/>
                          </a:solidFill>
                        </a:rPr>
                        <a:t>. </a:t>
                      </a:r>
                    </a:p>
                    <a:p>
                      <a:pPr latinLnBrk="1"/>
                      <a:endParaRPr lang="en-US" altLang="ko-KR" sz="1000" dirty="0">
                        <a:solidFill>
                          <a:sysClr val="windowText" lastClr="000000"/>
                        </a:solidFill>
                      </a:endParaRPr>
                    </a:p>
                    <a:p>
                      <a:pPr latinLnBrk="1"/>
                      <a:endParaRPr lang="en-US" altLang="ko-KR" sz="1000" dirty="0">
                        <a:solidFill>
                          <a:sysClr val="windowText" lastClr="000000"/>
                        </a:solidFill>
                      </a:endParaRPr>
                    </a:p>
                    <a:p>
                      <a:pPr latinLnBrk="1"/>
                      <a:endParaRPr lang="en-US" altLang="ko-KR" sz="1000" dirty="0">
                        <a:solidFill>
                          <a:sysClr val="windowText" lastClr="000000"/>
                        </a:solidFill>
                      </a:endParaRPr>
                    </a:p>
                    <a:p>
                      <a:pPr latinLnBrk="1"/>
                      <a:endParaRPr lang="en-US" altLang="ko-KR" sz="1000" dirty="0">
                        <a:solidFill>
                          <a:sysClr val="windowText" lastClr="000000"/>
                        </a:solidFill>
                      </a:endParaRPr>
                    </a:p>
                    <a:p>
                      <a:pPr latinLnBrk="1"/>
                      <a:endParaRPr lang="en-US" altLang="ko-KR" sz="1000" dirty="0">
                        <a:solidFill>
                          <a:sysClr val="windowText" lastClr="000000"/>
                        </a:solidFill>
                      </a:endParaRPr>
                    </a:p>
                    <a:p>
                      <a:pPr latinLnBrk="1"/>
                      <a:r>
                        <a:rPr lang="en-US" altLang="ko-KR" sz="1000" dirty="0">
                          <a:solidFill>
                            <a:sysClr val="windowText" lastClr="000000"/>
                          </a:solidFill>
                        </a:rPr>
                        <a:t>② </a:t>
                      </a:r>
                      <a:r>
                        <a:rPr lang="ko-KR" altLang="en-US" sz="1000" dirty="0">
                          <a:solidFill>
                            <a:sysClr val="windowText" lastClr="000000"/>
                          </a:solidFill>
                        </a:rPr>
                        <a:t>고객님은 회사의 서비스</a:t>
                      </a:r>
                      <a:r>
                        <a:rPr lang="en-US" altLang="ko-KR" sz="1000" dirty="0">
                          <a:solidFill>
                            <a:sysClr val="windowText" lastClr="000000"/>
                          </a:solidFill>
                        </a:rPr>
                        <a:t>(</a:t>
                      </a:r>
                      <a:r>
                        <a:rPr lang="ko-KR" altLang="en-US" sz="1000" dirty="0">
                          <a:solidFill>
                            <a:sysClr val="windowText" lastClr="000000"/>
                          </a:solidFill>
                        </a:rPr>
                        <a:t>또는 사업</a:t>
                      </a:r>
                      <a:r>
                        <a:rPr lang="en-US" altLang="ko-KR" sz="1000" dirty="0">
                          <a:solidFill>
                            <a:sysClr val="windowText" lastClr="000000"/>
                          </a:solidFill>
                        </a:rPr>
                        <a:t>)</a:t>
                      </a:r>
                      <a:r>
                        <a:rPr lang="ko-KR" altLang="en-US" sz="1000" dirty="0">
                          <a:solidFill>
                            <a:sysClr val="windowText" lastClr="000000"/>
                          </a:solidFill>
                        </a:rPr>
                        <a:t>을 이용하시면서 발생한 모든 개인정보 보호 관련 문의</a:t>
                      </a:r>
                      <a:r>
                        <a:rPr lang="en-US" altLang="ko-KR" sz="1000" dirty="0">
                          <a:solidFill>
                            <a:sysClr val="windowText" lastClr="000000"/>
                          </a:solidFill>
                        </a:rPr>
                        <a:t>, </a:t>
                      </a:r>
                      <a:r>
                        <a:rPr lang="ko-KR" altLang="en-US" sz="1000" dirty="0">
                          <a:solidFill>
                            <a:sysClr val="windowText" lastClr="000000"/>
                          </a:solidFill>
                        </a:rPr>
                        <a:t>불만처리</a:t>
                      </a:r>
                      <a:r>
                        <a:rPr lang="en-US" altLang="ko-KR" sz="1000" dirty="0">
                          <a:solidFill>
                            <a:sysClr val="windowText" lastClr="000000"/>
                          </a:solidFill>
                        </a:rPr>
                        <a:t>, </a:t>
                      </a:r>
                      <a:r>
                        <a:rPr lang="ko-KR" altLang="en-US" sz="1000" dirty="0">
                          <a:solidFill>
                            <a:sysClr val="windowText" lastClr="000000"/>
                          </a:solidFill>
                        </a:rPr>
                        <a:t>피해구제 등에 관한 사항을 개인정보 보호책임자 및 담당부서로 문의하실 수 있습니다</a:t>
                      </a:r>
                      <a:r>
                        <a:rPr lang="en-US" altLang="ko-KR" sz="1000" dirty="0">
                          <a:solidFill>
                            <a:sysClr val="windowText" lastClr="000000"/>
                          </a:solidFill>
                        </a:rPr>
                        <a:t>. </a:t>
                      </a:r>
                      <a:r>
                        <a:rPr lang="ko-KR" altLang="en-US" sz="1000" dirty="0">
                          <a:solidFill>
                            <a:sysClr val="windowText" lastClr="000000"/>
                          </a:solidFill>
                        </a:rPr>
                        <a:t>회사는 고객님의 문의에 대해 </a:t>
                      </a:r>
                      <a:r>
                        <a:rPr lang="ko-KR" altLang="en-US" sz="1000" dirty="0" err="1">
                          <a:solidFill>
                            <a:sysClr val="windowText" lastClr="000000"/>
                          </a:solidFill>
                        </a:rPr>
                        <a:t>지체없이</a:t>
                      </a:r>
                      <a:r>
                        <a:rPr lang="ko-KR" altLang="en-US" sz="1000" dirty="0">
                          <a:solidFill>
                            <a:sysClr val="windowText" lastClr="000000"/>
                          </a:solidFill>
                        </a:rPr>
                        <a:t> 답변 및 처리해드릴 것입니다</a:t>
                      </a:r>
                      <a:r>
                        <a:rPr lang="en-US" altLang="ko-KR" sz="1000" dirty="0">
                          <a:solidFill>
                            <a:sysClr val="windowText" lastClr="000000"/>
                          </a:solidFill>
                        </a:rPr>
                        <a:t>.</a:t>
                      </a:r>
                    </a:p>
                    <a:p>
                      <a:pPr latinLnBrk="1"/>
                      <a:endParaRPr lang="ko-KR" altLang="en-US" sz="10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dirty="0">
                          <a:solidFill>
                            <a:sysClr val="windowText" lastClr="000000"/>
                          </a:solidFill>
                        </a:rPr>
                        <a:t>① 회사는 개인정보 처리에 관한 업무를 총괄해서 책임지고</a:t>
                      </a:r>
                      <a:r>
                        <a:rPr lang="en-US" altLang="ko-KR" sz="1000" dirty="0">
                          <a:solidFill>
                            <a:sysClr val="windowText" lastClr="000000"/>
                          </a:solidFill>
                        </a:rPr>
                        <a:t>, </a:t>
                      </a:r>
                      <a:r>
                        <a:rPr lang="ko-KR" altLang="en-US" sz="1000" dirty="0">
                          <a:solidFill>
                            <a:sysClr val="windowText" lastClr="000000"/>
                          </a:solidFill>
                        </a:rPr>
                        <a:t>개인정보 처리와 관련한 고객님의 불만처리 및 피해구제 등을 위하여 아래와 같이 </a:t>
                      </a:r>
                      <a:r>
                        <a:rPr lang="ko-KR" altLang="en-US" sz="1000" dirty="0">
                          <a:solidFill>
                            <a:srgbClr val="0070C0"/>
                          </a:solidFill>
                        </a:rPr>
                        <a:t>개인정보보호 총괄책임자</a:t>
                      </a:r>
                      <a:r>
                        <a:rPr lang="ko-KR" altLang="en-US" sz="1000" dirty="0">
                          <a:solidFill>
                            <a:sysClr val="windowText" lastClr="000000"/>
                          </a:solidFill>
                        </a:rPr>
                        <a:t>를 지정하고 있습니다</a:t>
                      </a:r>
                      <a:r>
                        <a:rPr lang="en-US" altLang="ko-KR" sz="1000" dirty="0">
                          <a:solidFill>
                            <a:sysClr val="windowText" lastClr="000000"/>
                          </a:solidFill>
                        </a:rPr>
                        <a:t>. </a:t>
                      </a:r>
                    </a:p>
                    <a:p>
                      <a:pPr latinLnBrk="1"/>
                      <a:endParaRPr lang="en-US" altLang="ko-KR" sz="1000" dirty="0">
                        <a:solidFill>
                          <a:sysClr val="windowText" lastClr="000000"/>
                        </a:solidFill>
                      </a:endParaRPr>
                    </a:p>
                    <a:p>
                      <a:pPr latinLnBrk="1"/>
                      <a:endParaRPr lang="en-US" altLang="ko-KR" sz="1000" dirty="0">
                        <a:solidFill>
                          <a:sysClr val="windowText" lastClr="000000"/>
                        </a:solidFill>
                      </a:endParaRPr>
                    </a:p>
                    <a:p>
                      <a:pPr latinLnBrk="1"/>
                      <a:endParaRPr lang="en-US" altLang="ko-KR" sz="1000" dirty="0">
                        <a:solidFill>
                          <a:sysClr val="windowText" lastClr="000000"/>
                        </a:solidFill>
                      </a:endParaRPr>
                    </a:p>
                    <a:p>
                      <a:pPr latinLnBrk="1"/>
                      <a:endParaRPr lang="en-US" altLang="ko-KR" sz="1000" dirty="0">
                        <a:solidFill>
                          <a:sysClr val="windowText" lastClr="000000"/>
                        </a:solidFill>
                      </a:endParaRPr>
                    </a:p>
                    <a:p>
                      <a:pPr latinLnBrk="1"/>
                      <a:endParaRPr lang="en-US" altLang="ko-KR" sz="1000" dirty="0">
                        <a:solidFill>
                          <a:sysClr val="windowText" lastClr="000000"/>
                        </a:solidFill>
                      </a:endParaRPr>
                    </a:p>
                    <a:p>
                      <a:pPr latinLnBrk="1"/>
                      <a:r>
                        <a:rPr lang="en-US" altLang="ko-KR" sz="1000" dirty="0">
                          <a:solidFill>
                            <a:sysClr val="windowText" lastClr="000000"/>
                          </a:solidFill>
                        </a:rPr>
                        <a:t>② </a:t>
                      </a:r>
                      <a:r>
                        <a:rPr lang="ko-KR" altLang="en-US" sz="1000" dirty="0">
                          <a:solidFill>
                            <a:sysClr val="windowText" lastClr="000000"/>
                          </a:solidFill>
                        </a:rPr>
                        <a:t>고객님은 회사의 서비스</a:t>
                      </a:r>
                      <a:r>
                        <a:rPr lang="en-US" altLang="ko-KR" sz="1000" dirty="0">
                          <a:solidFill>
                            <a:sysClr val="windowText" lastClr="000000"/>
                          </a:solidFill>
                        </a:rPr>
                        <a:t>(</a:t>
                      </a:r>
                      <a:r>
                        <a:rPr lang="ko-KR" altLang="en-US" sz="1000" dirty="0">
                          <a:solidFill>
                            <a:sysClr val="windowText" lastClr="000000"/>
                          </a:solidFill>
                        </a:rPr>
                        <a:t>또는 사업</a:t>
                      </a:r>
                      <a:r>
                        <a:rPr lang="en-US" altLang="ko-KR" sz="1000" dirty="0">
                          <a:solidFill>
                            <a:sysClr val="windowText" lastClr="000000"/>
                          </a:solidFill>
                        </a:rPr>
                        <a:t>)</a:t>
                      </a:r>
                      <a:r>
                        <a:rPr lang="ko-KR" altLang="en-US" sz="1000" dirty="0">
                          <a:solidFill>
                            <a:sysClr val="windowText" lastClr="000000"/>
                          </a:solidFill>
                        </a:rPr>
                        <a:t>을 이용하시면서 발생한 모든 개인정보 보호 관련 문의</a:t>
                      </a:r>
                      <a:r>
                        <a:rPr lang="en-US" altLang="ko-KR" sz="1000" dirty="0">
                          <a:solidFill>
                            <a:sysClr val="windowText" lastClr="000000"/>
                          </a:solidFill>
                        </a:rPr>
                        <a:t>, </a:t>
                      </a:r>
                      <a:r>
                        <a:rPr lang="ko-KR" altLang="en-US" sz="1000" dirty="0">
                          <a:solidFill>
                            <a:sysClr val="windowText" lastClr="000000"/>
                          </a:solidFill>
                        </a:rPr>
                        <a:t>불만처리</a:t>
                      </a:r>
                      <a:r>
                        <a:rPr lang="en-US" altLang="ko-KR" sz="1000" dirty="0">
                          <a:solidFill>
                            <a:sysClr val="windowText" lastClr="000000"/>
                          </a:solidFill>
                        </a:rPr>
                        <a:t>, </a:t>
                      </a:r>
                      <a:r>
                        <a:rPr lang="ko-KR" altLang="en-US" sz="1000" dirty="0">
                          <a:solidFill>
                            <a:sysClr val="windowText" lastClr="000000"/>
                          </a:solidFill>
                        </a:rPr>
                        <a:t>피해구제 등에 관한 사항을 개인정보 보호책임자 및 담당부서로 문의하실 수 있습니다</a:t>
                      </a:r>
                      <a:r>
                        <a:rPr lang="en-US" altLang="ko-KR" sz="1000" dirty="0">
                          <a:solidFill>
                            <a:sysClr val="windowText" lastClr="000000"/>
                          </a:solidFill>
                        </a:rPr>
                        <a:t>. </a:t>
                      </a:r>
                      <a:r>
                        <a:rPr lang="ko-KR" altLang="en-US" sz="1000" dirty="0">
                          <a:solidFill>
                            <a:sysClr val="windowText" lastClr="000000"/>
                          </a:solidFill>
                        </a:rPr>
                        <a:t>회사는 고객님의 문의에 대해 </a:t>
                      </a:r>
                      <a:r>
                        <a:rPr lang="ko-KR" altLang="en-US" sz="1000" dirty="0" err="1">
                          <a:solidFill>
                            <a:sysClr val="windowText" lastClr="000000"/>
                          </a:solidFill>
                        </a:rPr>
                        <a:t>지체없이</a:t>
                      </a:r>
                      <a:r>
                        <a:rPr lang="ko-KR" altLang="en-US" sz="1000" dirty="0">
                          <a:solidFill>
                            <a:sysClr val="windowText" lastClr="000000"/>
                          </a:solidFill>
                        </a:rPr>
                        <a:t> 답변 및 처리해드릴 것입니다</a:t>
                      </a:r>
                      <a:r>
                        <a:rPr lang="en-US" altLang="ko-KR" sz="1000" dirty="0">
                          <a:solidFill>
                            <a:sysClr val="windowText" lastClr="000000"/>
                          </a:solidFill>
                        </a:rPr>
                        <a:t>.</a:t>
                      </a:r>
                      <a:endParaRPr lang="ko-KR" altLang="en-US" sz="10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dirty="0">
                          <a:solidFill>
                            <a:sysClr val="windowText" lastClr="000000"/>
                          </a:solidFill>
                        </a:rPr>
                        <a:t>용어 변경</a:t>
                      </a:r>
                      <a:endParaRPr lang="en-US" altLang="ko-KR" sz="1000" dirty="0">
                        <a:solidFill>
                          <a:sysClr val="windowText" lastClr="000000"/>
                        </a:solidFill>
                      </a:endParaRPr>
                    </a:p>
                    <a:p>
                      <a:pPr latinLnBrk="1"/>
                      <a:endParaRPr lang="en-US" altLang="ko-KR" sz="1000" dirty="0">
                        <a:solidFill>
                          <a:sysClr val="windowText" lastClr="000000"/>
                        </a:solidFill>
                      </a:endParaRPr>
                    </a:p>
                    <a:p>
                      <a:pPr latinLnBrk="1"/>
                      <a:r>
                        <a:rPr lang="ko-KR" altLang="en-US" sz="1000" dirty="0">
                          <a:solidFill>
                            <a:sysClr val="windowText" lastClr="000000"/>
                          </a:solidFill>
                        </a:rPr>
                        <a:t>고객지원팀 신설</a:t>
                      </a:r>
                      <a:endParaRPr lang="en-US" altLang="ko-KR" sz="10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24611930"/>
                  </a:ext>
                </a:extLst>
              </a:tr>
              <a:tr h="21960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dirty="0">
                          <a:solidFill>
                            <a:sysClr val="windowText" lastClr="000000"/>
                          </a:solidFill>
                        </a:rPr>
                        <a:t>제 </a:t>
                      </a:r>
                      <a:r>
                        <a:rPr lang="en-US" altLang="ko-KR" sz="1000" dirty="0">
                          <a:solidFill>
                            <a:sysClr val="windowText" lastClr="000000"/>
                          </a:solidFill>
                        </a:rPr>
                        <a:t>13</a:t>
                      </a:r>
                      <a:r>
                        <a:rPr lang="ko-KR" altLang="en-US" sz="1000" dirty="0">
                          <a:solidFill>
                            <a:sysClr val="windowText" lastClr="000000"/>
                          </a:solidFill>
                        </a:rPr>
                        <a:t>조 </a:t>
                      </a:r>
                      <a:br>
                        <a:rPr lang="en-US" altLang="ko-KR" sz="1000" dirty="0">
                          <a:solidFill>
                            <a:sysClr val="windowText" lastClr="000000"/>
                          </a:solidFill>
                        </a:rPr>
                      </a:br>
                      <a:r>
                        <a:rPr lang="en-US" altLang="ko-KR" sz="1000" dirty="0">
                          <a:solidFill>
                            <a:sysClr val="windowText" lastClr="000000"/>
                          </a:solidFill>
                        </a:rPr>
                        <a:t>(</a:t>
                      </a:r>
                      <a:r>
                        <a:rPr lang="ko-KR" altLang="en-US" sz="1000" dirty="0">
                          <a:solidFill>
                            <a:sysClr val="windowText" lastClr="000000"/>
                          </a:solidFill>
                        </a:rPr>
                        <a:t>개인정보처리방침의 변경</a:t>
                      </a:r>
                      <a:r>
                        <a:rPr lang="en-US" altLang="ko-KR" sz="1000" dirty="0">
                          <a:solidFill>
                            <a:sysClr val="windowText" lastClr="000000"/>
                          </a:solidFill>
                        </a:rPr>
                        <a:t>)</a:t>
                      </a:r>
                      <a:endParaRPr lang="ko-KR" altLang="en-US" sz="10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dirty="0">
                          <a:solidFill>
                            <a:sysClr val="windowText" lastClr="000000"/>
                          </a:solidFill>
                        </a:rPr>
                        <a:t>①  </a:t>
                      </a:r>
                      <a:r>
                        <a:rPr lang="en-US" altLang="ko-KR" sz="1000" dirty="0">
                          <a:solidFill>
                            <a:sysClr val="windowText" lastClr="000000"/>
                          </a:solidFill>
                        </a:rPr>
                        <a:t>(</a:t>
                      </a:r>
                      <a:r>
                        <a:rPr lang="ko-KR" altLang="en-US" sz="1000" dirty="0">
                          <a:solidFill>
                            <a:sysClr val="windowText" lastClr="000000"/>
                          </a:solidFill>
                        </a:rPr>
                        <a:t>시행일</a:t>
                      </a:r>
                      <a:r>
                        <a:rPr lang="en-US" altLang="ko-KR" sz="1000" dirty="0">
                          <a:solidFill>
                            <a:sysClr val="windowText" lastClr="000000"/>
                          </a:solidFill>
                        </a:rPr>
                        <a:t>) </a:t>
                      </a:r>
                      <a:r>
                        <a:rPr lang="ko-KR" altLang="en-US" sz="1000" dirty="0">
                          <a:solidFill>
                            <a:sysClr val="windowText" lastClr="000000"/>
                          </a:solidFill>
                        </a:rPr>
                        <a:t>본 개인정보처리방침은 </a:t>
                      </a:r>
                      <a:r>
                        <a:rPr lang="en-US" altLang="ko-KR" sz="1000" dirty="0">
                          <a:solidFill>
                            <a:sysClr val="windowText" lastClr="000000"/>
                          </a:solidFill>
                        </a:rPr>
                        <a:t>2025</a:t>
                      </a:r>
                      <a:r>
                        <a:rPr lang="ko-KR" altLang="en-US" sz="1000" dirty="0">
                          <a:solidFill>
                            <a:sysClr val="windowText" lastClr="000000"/>
                          </a:solidFill>
                        </a:rPr>
                        <a:t>년 </a:t>
                      </a:r>
                      <a:r>
                        <a:rPr lang="en-US" altLang="ko-KR" sz="1000" dirty="0">
                          <a:solidFill>
                            <a:sysClr val="windowText" lastClr="000000"/>
                          </a:solidFill>
                        </a:rPr>
                        <a:t>04</a:t>
                      </a:r>
                      <a:r>
                        <a:rPr lang="ko-KR" altLang="en-US" sz="1000" dirty="0">
                          <a:solidFill>
                            <a:sysClr val="windowText" lastClr="000000"/>
                          </a:solidFill>
                        </a:rPr>
                        <a:t>월 </a:t>
                      </a:r>
                      <a:r>
                        <a:rPr lang="en-US" altLang="ko-KR" sz="1000" dirty="0">
                          <a:solidFill>
                            <a:sysClr val="windowText" lastClr="000000"/>
                          </a:solidFill>
                        </a:rPr>
                        <a:t>01</a:t>
                      </a:r>
                      <a:r>
                        <a:rPr lang="ko-KR" altLang="en-US" sz="1000" dirty="0">
                          <a:solidFill>
                            <a:sysClr val="windowText" lastClr="000000"/>
                          </a:solidFill>
                        </a:rPr>
                        <a:t>일부터 시행합니다</a:t>
                      </a:r>
                      <a:r>
                        <a:rPr lang="en-US" altLang="ko-KR" sz="1000" dirty="0">
                          <a:solidFill>
                            <a:sysClr val="windowText" lastClr="000000"/>
                          </a:solidFill>
                        </a:rPr>
                        <a:t>. </a:t>
                      </a:r>
                    </a:p>
                    <a:p>
                      <a:pPr latinLnBrk="1"/>
                      <a:r>
                        <a:rPr lang="en-US" altLang="ko-KR" sz="1000" dirty="0">
                          <a:solidFill>
                            <a:sysClr val="windowText" lastClr="000000"/>
                          </a:solidFill>
                        </a:rPr>
                        <a:t>O </a:t>
                      </a:r>
                      <a:r>
                        <a:rPr lang="ko-KR" altLang="en-US" sz="1000" dirty="0">
                          <a:solidFill>
                            <a:sysClr val="windowText" lastClr="000000"/>
                          </a:solidFill>
                        </a:rPr>
                        <a:t>개인정보처리방침 버전번호 </a:t>
                      </a:r>
                      <a:r>
                        <a:rPr lang="en-US" altLang="ko-KR" sz="1000" dirty="0">
                          <a:solidFill>
                            <a:sysClr val="windowText" lastClr="000000"/>
                          </a:solidFill>
                        </a:rPr>
                        <a:t>: v20.1</a:t>
                      </a:r>
                    </a:p>
                    <a:p>
                      <a:pPr latinLnBrk="1"/>
                      <a:r>
                        <a:rPr lang="en-US" altLang="ko-KR" sz="1000" dirty="0">
                          <a:solidFill>
                            <a:sysClr val="windowText" lastClr="000000"/>
                          </a:solidFill>
                        </a:rPr>
                        <a:t>O </a:t>
                      </a:r>
                      <a:r>
                        <a:rPr lang="ko-KR" altLang="en-US" sz="1000" dirty="0">
                          <a:solidFill>
                            <a:sysClr val="windowText" lastClr="000000"/>
                          </a:solidFill>
                        </a:rPr>
                        <a:t>개인정보처리방침 시행일자 </a:t>
                      </a:r>
                      <a:r>
                        <a:rPr lang="en-US" altLang="ko-KR" sz="1000" dirty="0">
                          <a:solidFill>
                            <a:sysClr val="windowText" lastClr="000000"/>
                          </a:solidFill>
                        </a:rPr>
                        <a:t>: 2000-08-01 </a:t>
                      </a:r>
                    </a:p>
                    <a:p>
                      <a:pPr latinLnBrk="1"/>
                      <a:r>
                        <a:rPr lang="en-US" altLang="ko-KR" sz="1000" dirty="0">
                          <a:solidFill>
                            <a:sysClr val="windowText" lastClr="000000"/>
                          </a:solidFill>
                        </a:rPr>
                        <a:t>O </a:t>
                      </a:r>
                      <a:r>
                        <a:rPr lang="ko-KR" altLang="en-US" sz="1000" dirty="0">
                          <a:solidFill>
                            <a:sysClr val="windowText" lastClr="000000"/>
                          </a:solidFill>
                        </a:rPr>
                        <a:t>개인정보처리방침 최종 변경일자 </a:t>
                      </a:r>
                      <a:r>
                        <a:rPr lang="en-US" altLang="ko-KR" sz="1000" dirty="0">
                          <a:solidFill>
                            <a:sysClr val="windowText" lastClr="000000"/>
                          </a:solidFill>
                        </a:rPr>
                        <a:t>: 2025-04-01</a:t>
                      </a:r>
                    </a:p>
                    <a:p>
                      <a:pPr latinLnBrk="1"/>
                      <a:endParaRPr lang="ko-KR" altLang="en-US" sz="10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dirty="0">
                          <a:solidFill>
                            <a:sysClr val="windowText" lastClr="000000"/>
                          </a:solidFill>
                        </a:rPr>
                        <a:t>① </a:t>
                      </a:r>
                      <a:r>
                        <a:rPr lang="en-US" altLang="ko-KR" sz="1000" dirty="0">
                          <a:solidFill>
                            <a:sysClr val="windowText" lastClr="000000"/>
                          </a:solidFill>
                        </a:rPr>
                        <a:t>(</a:t>
                      </a:r>
                      <a:r>
                        <a:rPr lang="ko-KR" altLang="en-US" sz="1000" dirty="0">
                          <a:solidFill>
                            <a:sysClr val="windowText" lastClr="000000"/>
                          </a:solidFill>
                        </a:rPr>
                        <a:t>시행일</a:t>
                      </a:r>
                      <a:r>
                        <a:rPr lang="en-US" altLang="ko-KR" sz="1000" dirty="0">
                          <a:solidFill>
                            <a:sysClr val="windowText" lastClr="000000"/>
                          </a:solidFill>
                        </a:rPr>
                        <a:t>) </a:t>
                      </a:r>
                      <a:r>
                        <a:rPr lang="ko-KR" altLang="en-US" sz="1000" dirty="0">
                          <a:solidFill>
                            <a:sysClr val="windowText" lastClr="000000"/>
                          </a:solidFill>
                        </a:rPr>
                        <a:t>본 개인정보처리방침은 </a:t>
                      </a:r>
                      <a:r>
                        <a:rPr lang="en-US" altLang="ko-KR" sz="1000" dirty="0">
                          <a:solidFill>
                            <a:sysClr val="windowText" lastClr="000000"/>
                          </a:solidFill>
                        </a:rPr>
                        <a:t>2026</a:t>
                      </a:r>
                      <a:r>
                        <a:rPr lang="ko-KR" altLang="en-US" sz="1000" dirty="0">
                          <a:solidFill>
                            <a:sysClr val="windowText" lastClr="000000"/>
                          </a:solidFill>
                        </a:rPr>
                        <a:t>년 </a:t>
                      </a:r>
                      <a:r>
                        <a:rPr lang="en-US" altLang="ko-KR" sz="1000" dirty="0">
                          <a:solidFill>
                            <a:sysClr val="windowText" lastClr="000000"/>
                          </a:solidFill>
                        </a:rPr>
                        <a:t>02</a:t>
                      </a:r>
                      <a:r>
                        <a:rPr lang="ko-KR" altLang="en-US" sz="1000" dirty="0">
                          <a:solidFill>
                            <a:sysClr val="windowText" lastClr="000000"/>
                          </a:solidFill>
                        </a:rPr>
                        <a:t>월 </a:t>
                      </a:r>
                      <a:r>
                        <a:rPr lang="en-US" altLang="ko-KR" sz="1000" dirty="0">
                          <a:solidFill>
                            <a:sysClr val="windowText" lastClr="000000"/>
                          </a:solidFill>
                        </a:rPr>
                        <a:t>06</a:t>
                      </a:r>
                      <a:r>
                        <a:rPr lang="ko-KR" altLang="en-US" sz="1000" dirty="0">
                          <a:solidFill>
                            <a:sysClr val="windowText" lastClr="000000"/>
                          </a:solidFill>
                        </a:rPr>
                        <a:t>일부터 시행합니다</a:t>
                      </a:r>
                      <a:r>
                        <a:rPr lang="en-US" altLang="ko-KR" sz="1000" dirty="0">
                          <a:solidFill>
                            <a:sysClr val="windowText" lastClr="000000"/>
                          </a:solidFill>
                        </a:rPr>
                        <a:t>. </a:t>
                      </a:r>
                    </a:p>
                    <a:p>
                      <a:pPr latinLnBrk="1"/>
                      <a:r>
                        <a:rPr lang="en-US" altLang="ko-KR" sz="1000" dirty="0">
                          <a:solidFill>
                            <a:sysClr val="windowText" lastClr="000000"/>
                          </a:solidFill>
                        </a:rPr>
                        <a:t>O </a:t>
                      </a:r>
                      <a:r>
                        <a:rPr lang="ko-KR" altLang="en-US" sz="1000" dirty="0">
                          <a:solidFill>
                            <a:sysClr val="windowText" lastClr="000000"/>
                          </a:solidFill>
                        </a:rPr>
                        <a:t>개인정보처리방침 버전번호 </a:t>
                      </a:r>
                      <a:r>
                        <a:rPr lang="en-US" altLang="ko-KR" sz="1000" dirty="0">
                          <a:solidFill>
                            <a:sysClr val="windowText" lastClr="000000"/>
                          </a:solidFill>
                        </a:rPr>
                        <a:t>: v21.0</a:t>
                      </a:r>
                    </a:p>
                    <a:p>
                      <a:pPr latinLnBrk="1"/>
                      <a:r>
                        <a:rPr lang="en-US" altLang="ko-KR" sz="1000" dirty="0">
                          <a:solidFill>
                            <a:sysClr val="windowText" lastClr="000000"/>
                          </a:solidFill>
                        </a:rPr>
                        <a:t>O </a:t>
                      </a:r>
                      <a:r>
                        <a:rPr lang="ko-KR" altLang="en-US" sz="1000" dirty="0">
                          <a:solidFill>
                            <a:sysClr val="windowText" lastClr="000000"/>
                          </a:solidFill>
                        </a:rPr>
                        <a:t>개인정보처리방침 시행일자 </a:t>
                      </a:r>
                      <a:r>
                        <a:rPr lang="en-US" altLang="ko-KR" sz="1000" dirty="0">
                          <a:solidFill>
                            <a:sysClr val="windowText" lastClr="000000"/>
                          </a:solidFill>
                        </a:rPr>
                        <a:t>: 2000-08-01 </a:t>
                      </a:r>
                    </a:p>
                    <a:p>
                      <a:pPr latinLnBrk="1"/>
                      <a:r>
                        <a:rPr lang="en-US" altLang="ko-KR" sz="1000" dirty="0">
                          <a:solidFill>
                            <a:sysClr val="windowText" lastClr="000000"/>
                          </a:solidFill>
                        </a:rPr>
                        <a:t>O </a:t>
                      </a:r>
                      <a:r>
                        <a:rPr lang="ko-KR" altLang="en-US" sz="1000" dirty="0">
                          <a:solidFill>
                            <a:sysClr val="windowText" lastClr="000000"/>
                          </a:solidFill>
                        </a:rPr>
                        <a:t>개인정보처리방침 최종 변경일자 </a:t>
                      </a:r>
                      <a:r>
                        <a:rPr lang="en-US" altLang="ko-KR" sz="1000" dirty="0">
                          <a:solidFill>
                            <a:sysClr val="windowText" lastClr="000000"/>
                          </a:solidFill>
                        </a:rPr>
                        <a:t>: 2026-02-06</a:t>
                      </a:r>
                    </a:p>
                    <a:p>
                      <a:pPr latinLnBrk="1"/>
                      <a:endParaRPr lang="ko-KR" altLang="en-US" sz="1000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dirty="0">
                          <a:solidFill>
                            <a:sysClr val="windowText" lastClr="000000"/>
                          </a:solidFill>
                        </a:rPr>
                        <a:t>시행일 및 버전 변경</a:t>
                      </a:r>
                    </a:p>
                  </a:txBody>
                  <a:tcPr marL="45720" marR="4572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94124060"/>
                  </a:ext>
                </a:extLst>
              </a:tr>
            </a:tbl>
          </a:graphicData>
        </a:graphic>
      </p:graphicFrame>
      <p:graphicFrame>
        <p:nvGraphicFramePr>
          <p:cNvPr id="5" name="표 4">
            <a:extLst>
              <a:ext uri="{FF2B5EF4-FFF2-40B4-BE49-F238E27FC236}">
                <a16:creationId xmlns:a16="http://schemas.microsoft.com/office/drawing/2014/main" id="{6027DA67-2545-B5CC-1E15-21A821DACD2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93156391"/>
              </p:ext>
            </p:extLst>
          </p:nvPr>
        </p:nvGraphicFramePr>
        <p:xfrm>
          <a:off x="4953000" y="1724183"/>
          <a:ext cx="3344137" cy="556895"/>
        </p:xfrm>
        <a:graphic>
          <a:graphicData uri="http://schemas.openxmlformats.org/drawingml/2006/table">
            <a:tbl>
              <a:tblPr firstRow="1" firstCol="1" bandRow="1"/>
              <a:tblGrid>
                <a:gridCol w="675453">
                  <a:extLst>
                    <a:ext uri="{9D8B030D-6E8A-4147-A177-3AD203B41FA5}">
                      <a16:colId xmlns:a16="http://schemas.microsoft.com/office/drawing/2014/main" val="2889376550"/>
                    </a:ext>
                  </a:extLst>
                </a:gridCol>
                <a:gridCol w="449326">
                  <a:extLst>
                    <a:ext uri="{9D8B030D-6E8A-4147-A177-3AD203B41FA5}">
                      <a16:colId xmlns:a16="http://schemas.microsoft.com/office/drawing/2014/main" val="898943422"/>
                    </a:ext>
                  </a:extLst>
                </a:gridCol>
                <a:gridCol w="1192276">
                  <a:extLst>
                    <a:ext uri="{9D8B030D-6E8A-4147-A177-3AD203B41FA5}">
                      <a16:colId xmlns:a16="http://schemas.microsoft.com/office/drawing/2014/main" val="1163637119"/>
                    </a:ext>
                  </a:extLst>
                </a:gridCol>
                <a:gridCol w="1027082">
                  <a:extLst>
                    <a:ext uri="{9D8B030D-6E8A-4147-A177-3AD203B41FA5}">
                      <a16:colId xmlns:a16="http://schemas.microsoft.com/office/drawing/2014/main" val="739490676"/>
                    </a:ext>
                  </a:extLst>
                </a:gridCol>
              </a:tblGrid>
              <a:tr h="75335">
                <a:tc>
                  <a:txBody>
                    <a:bodyPr/>
                    <a:lstStyle/>
                    <a:p>
                      <a:pPr algn="ctr" latinLnBrk="0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o-KR" sz="700" b="1" kern="0" dirty="0">
                          <a:solidFill>
                            <a:srgbClr val="0070C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굴림" panose="020B0600000101010101" pitchFamily="50" charset="-127"/>
                        </a:rPr>
                        <a:t>회사</a:t>
                      </a:r>
                      <a:endParaRPr lang="ko-KR" sz="700" kern="100" dirty="0">
                        <a:solidFill>
                          <a:srgbClr val="0070C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75438" marR="754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o-KR" sz="700" b="1" kern="0" dirty="0">
                          <a:solidFill>
                            <a:srgbClr val="0070C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굴림" panose="020B0600000101010101" pitchFamily="50" charset="-127"/>
                        </a:rPr>
                        <a:t>구분</a:t>
                      </a:r>
                      <a:endParaRPr lang="ko-KR" sz="700" kern="100" dirty="0">
                        <a:solidFill>
                          <a:srgbClr val="0070C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75438" marR="754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o-KR" sz="700" b="1" kern="0" dirty="0">
                          <a:solidFill>
                            <a:srgbClr val="0070C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굴림" panose="020B0600000101010101" pitchFamily="50" charset="-127"/>
                        </a:rPr>
                        <a:t>개인정보보호 총괄책임자</a:t>
                      </a:r>
                      <a:endParaRPr lang="ko-KR" sz="700" kern="100" dirty="0">
                        <a:solidFill>
                          <a:srgbClr val="0070C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75438" marR="754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o-KR" sz="700" b="1" kern="0">
                          <a:solidFill>
                            <a:srgbClr val="0070C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굴림" panose="020B0600000101010101" pitchFamily="50" charset="-127"/>
                        </a:rPr>
                        <a:t>개인정보보호 담당자</a:t>
                      </a:r>
                      <a:endParaRPr lang="ko-KR" sz="700" kern="100">
                        <a:solidFill>
                          <a:srgbClr val="0070C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75438" marR="754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83434692"/>
                  </a:ext>
                </a:extLst>
              </a:tr>
              <a:tr h="75335">
                <a:tc rowSpan="4">
                  <a:txBody>
                    <a:bodyPr/>
                    <a:lstStyle/>
                    <a:p>
                      <a:pPr algn="ctr" latinLnBrk="0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o-KR" sz="700" kern="0">
                          <a:solidFill>
                            <a:srgbClr val="0070C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굴림" panose="020B0600000101010101" pitchFamily="50" charset="-127"/>
                        </a:rPr>
                        <a:t>충청에너지서비스㈜</a:t>
                      </a:r>
                      <a:endParaRPr lang="ko-KR" sz="700" kern="100">
                        <a:solidFill>
                          <a:srgbClr val="0070C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100584" marR="1005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o-KR" sz="700" kern="0" dirty="0">
                          <a:solidFill>
                            <a:srgbClr val="0070C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굴림" panose="020B0600000101010101" pitchFamily="50" charset="-127"/>
                        </a:rPr>
                        <a:t>소속</a:t>
                      </a:r>
                      <a:endParaRPr lang="ko-KR" sz="700" kern="100" dirty="0">
                        <a:solidFill>
                          <a:srgbClr val="0070C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75438" marR="754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o-KR" sz="700" kern="0" dirty="0">
                          <a:solidFill>
                            <a:srgbClr val="0070C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굴림" panose="020B0600000101010101" pitchFamily="50" charset="-127"/>
                        </a:rPr>
                        <a:t>고객지원실</a:t>
                      </a:r>
                      <a:endParaRPr lang="ko-KR" sz="700" kern="100" dirty="0">
                        <a:solidFill>
                          <a:srgbClr val="0070C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75438" marR="754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US" sz="700" kern="0">
                          <a:solidFill>
                            <a:srgbClr val="0070C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굴림" panose="020B0600000101010101" pitchFamily="50" charset="-127"/>
                        </a:rPr>
                        <a:t>CS</a:t>
                      </a:r>
                      <a:r>
                        <a:rPr lang="ko-KR" sz="700" kern="0">
                          <a:solidFill>
                            <a:srgbClr val="0070C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굴림" panose="020B0600000101010101" pitchFamily="50" charset="-127"/>
                        </a:rPr>
                        <a:t>지원팀</a:t>
                      </a:r>
                      <a:endParaRPr lang="ko-KR" sz="700" kern="100">
                        <a:solidFill>
                          <a:srgbClr val="0070C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75438" marR="754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4505011"/>
                  </a:ext>
                </a:extLst>
              </a:tr>
              <a:tr h="7533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0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o-KR" sz="700" kern="0">
                          <a:solidFill>
                            <a:srgbClr val="0070C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굴림" panose="020B0600000101010101" pitchFamily="50" charset="-127"/>
                        </a:rPr>
                        <a:t>성명</a:t>
                      </a:r>
                      <a:endParaRPr lang="ko-KR" sz="700" kern="100">
                        <a:solidFill>
                          <a:srgbClr val="0070C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75438" marR="754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o-KR" sz="700" kern="0" dirty="0">
                          <a:solidFill>
                            <a:srgbClr val="0070C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굴림" panose="020B0600000101010101" pitchFamily="50" charset="-127"/>
                        </a:rPr>
                        <a:t>권기준</a:t>
                      </a:r>
                      <a:endParaRPr lang="ko-KR" sz="700" kern="100" dirty="0">
                        <a:solidFill>
                          <a:srgbClr val="0070C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75438" marR="754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o-KR" sz="700" kern="0">
                          <a:solidFill>
                            <a:srgbClr val="0070C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굴림" panose="020B0600000101010101" pitchFamily="50" charset="-127"/>
                        </a:rPr>
                        <a:t>김세환</a:t>
                      </a:r>
                      <a:endParaRPr lang="ko-KR" sz="700" kern="100">
                        <a:solidFill>
                          <a:srgbClr val="0070C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75438" marR="754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35570253"/>
                  </a:ext>
                </a:extLst>
              </a:tr>
              <a:tr h="7533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0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o-KR" sz="700" kern="0">
                          <a:solidFill>
                            <a:srgbClr val="0070C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굴림" panose="020B0600000101010101" pitchFamily="50" charset="-127"/>
                        </a:rPr>
                        <a:t>연락처</a:t>
                      </a:r>
                      <a:endParaRPr lang="ko-KR" sz="700" kern="100">
                        <a:solidFill>
                          <a:srgbClr val="0070C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75438" marR="754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US" sz="700" kern="0" dirty="0">
                          <a:solidFill>
                            <a:srgbClr val="0070C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굴림" panose="020B0600000101010101" pitchFamily="50" charset="-127"/>
                        </a:rPr>
                        <a:t>043-261-4804</a:t>
                      </a:r>
                      <a:endParaRPr lang="ko-KR" sz="700" kern="100" dirty="0">
                        <a:solidFill>
                          <a:srgbClr val="0070C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75438" marR="754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US" sz="700" kern="0">
                          <a:solidFill>
                            <a:srgbClr val="0070C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굴림" panose="020B0600000101010101" pitchFamily="50" charset="-127"/>
                        </a:rPr>
                        <a:t>043-261-4272</a:t>
                      </a:r>
                      <a:endParaRPr lang="ko-KR" sz="700" kern="100">
                        <a:solidFill>
                          <a:srgbClr val="0070C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75438" marR="754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86883142"/>
                  </a:ext>
                </a:extLst>
              </a:tr>
              <a:tr h="8267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0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o-KR" sz="700" kern="0">
                          <a:solidFill>
                            <a:srgbClr val="0070C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굴림" panose="020B0600000101010101" pitchFamily="50" charset="-127"/>
                        </a:rPr>
                        <a:t>이메일</a:t>
                      </a:r>
                      <a:endParaRPr lang="ko-KR" sz="700" kern="100">
                        <a:solidFill>
                          <a:srgbClr val="0070C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75438" marR="754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US" sz="700" kern="0" dirty="0">
                          <a:solidFill>
                            <a:srgbClr val="0070C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굴림" panose="020B0600000101010101" pitchFamily="50" charset="-127"/>
                        </a:rPr>
                        <a:t>kjbocx@sk.com</a:t>
                      </a:r>
                      <a:endParaRPr lang="ko-KR" sz="700" kern="100" dirty="0">
                        <a:solidFill>
                          <a:srgbClr val="0070C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75438" marR="7543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US" sz="700" kern="0" dirty="0">
                          <a:solidFill>
                            <a:srgbClr val="0070C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굴림" panose="020B0600000101010101" pitchFamily="50" charset="-127"/>
                        </a:rPr>
                        <a:t>sehwan258@sk.com</a:t>
                      </a:r>
                      <a:endParaRPr lang="ko-KR" sz="700" kern="100" dirty="0">
                        <a:solidFill>
                          <a:srgbClr val="0070C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75438" marR="75438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63394422"/>
                  </a:ext>
                </a:extLst>
              </a:tr>
            </a:tbl>
          </a:graphicData>
        </a:graphic>
      </p:graphicFrame>
      <p:graphicFrame>
        <p:nvGraphicFramePr>
          <p:cNvPr id="6" name="표 5">
            <a:extLst>
              <a:ext uri="{FF2B5EF4-FFF2-40B4-BE49-F238E27FC236}">
                <a16:creationId xmlns:a16="http://schemas.microsoft.com/office/drawing/2014/main" id="{E73D43E4-DC12-0C8A-0B38-C7CD33C4602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46401897"/>
              </p:ext>
            </p:extLst>
          </p:nvPr>
        </p:nvGraphicFramePr>
        <p:xfrm>
          <a:off x="1059180" y="1724182"/>
          <a:ext cx="3344137" cy="556895"/>
        </p:xfrm>
        <a:graphic>
          <a:graphicData uri="http://schemas.openxmlformats.org/drawingml/2006/table">
            <a:tbl>
              <a:tblPr firstRow="1" firstCol="1" bandRow="1"/>
              <a:tblGrid>
                <a:gridCol w="675453">
                  <a:extLst>
                    <a:ext uri="{9D8B030D-6E8A-4147-A177-3AD203B41FA5}">
                      <a16:colId xmlns:a16="http://schemas.microsoft.com/office/drawing/2014/main" val="2889376550"/>
                    </a:ext>
                  </a:extLst>
                </a:gridCol>
                <a:gridCol w="449326">
                  <a:extLst>
                    <a:ext uri="{9D8B030D-6E8A-4147-A177-3AD203B41FA5}">
                      <a16:colId xmlns:a16="http://schemas.microsoft.com/office/drawing/2014/main" val="898943422"/>
                    </a:ext>
                  </a:extLst>
                </a:gridCol>
                <a:gridCol w="1192276">
                  <a:extLst>
                    <a:ext uri="{9D8B030D-6E8A-4147-A177-3AD203B41FA5}">
                      <a16:colId xmlns:a16="http://schemas.microsoft.com/office/drawing/2014/main" val="1163637119"/>
                    </a:ext>
                  </a:extLst>
                </a:gridCol>
                <a:gridCol w="1027082">
                  <a:extLst>
                    <a:ext uri="{9D8B030D-6E8A-4147-A177-3AD203B41FA5}">
                      <a16:colId xmlns:a16="http://schemas.microsoft.com/office/drawing/2014/main" val="739490676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 latinLnBrk="0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o-KR" sz="700" b="1" kern="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굴림" panose="020B0600000101010101" pitchFamily="50" charset="-127"/>
                        </a:rPr>
                        <a:t>회사</a:t>
                      </a:r>
                      <a:endParaRPr lang="ko-KR" sz="700" kern="100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75438" marR="754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o-KR" sz="700" b="1" kern="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굴림" panose="020B0600000101010101" pitchFamily="50" charset="-127"/>
                        </a:rPr>
                        <a:t>구분</a:t>
                      </a:r>
                      <a:endParaRPr lang="ko-KR" sz="700" kern="100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75438" marR="754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o-KR" sz="700" b="1" kern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굴림" panose="020B0600000101010101" pitchFamily="50" charset="-127"/>
                        </a:rPr>
                        <a:t>개인정보보호 책임자</a:t>
                      </a:r>
                      <a:endParaRPr lang="ko-KR" sz="700" kern="100" dirty="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o-KR" sz="700" b="1" ker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굴림" panose="020B0600000101010101" pitchFamily="50" charset="-127"/>
                        </a:rPr>
                        <a:t>개인정보보호 담당자</a:t>
                      </a:r>
                      <a:endParaRPr lang="ko-KR" sz="700" kern="1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83434692"/>
                  </a:ext>
                </a:extLst>
              </a:tr>
              <a:tr h="0">
                <a:tc rowSpan="4">
                  <a:txBody>
                    <a:bodyPr/>
                    <a:lstStyle/>
                    <a:p>
                      <a:pPr algn="ctr" latinLnBrk="0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o-KR" sz="700" ker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굴림" panose="020B0600000101010101" pitchFamily="50" charset="-127"/>
                        </a:rPr>
                        <a:t>충청에너지서비스㈜</a:t>
                      </a:r>
                      <a:endParaRPr lang="ko-KR" sz="700" kern="10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100584" marR="100584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o-KR" sz="700" kern="0" dirty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굴림" panose="020B0600000101010101" pitchFamily="50" charset="-127"/>
                        </a:rPr>
                        <a:t>소속</a:t>
                      </a:r>
                      <a:endParaRPr lang="ko-KR" sz="700" kern="100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75438" marR="754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o-KR" sz="700" kern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굴림" panose="020B0600000101010101" pitchFamily="50" charset="-127"/>
                        </a:rPr>
                        <a:t>경영지원실</a:t>
                      </a:r>
                      <a:endParaRPr lang="ko-KR" sz="700" kern="100" dirty="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US" sz="700" ker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굴림" panose="020B0600000101010101" pitchFamily="50" charset="-127"/>
                        </a:rPr>
                        <a:t>CS</a:t>
                      </a:r>
                      <a:r>
                        <a:rPr lang="ko-KR" sz="700" ker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굴림" panose="020B0600000101010101" pitchFamily="50" charset="-127"/>
                        </a:rPr>
                        <a:t>지원팀</a:t>
                      </a:r>
                      <a:endParaRPr lang="ko-KR" sz="700" kern="1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4505011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0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o-KR" sz="700" ker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굴림" panose="020B0600000101010101" pitchFamily="50" charset="-127"/>
                        </a:rPr>
                        <a:t>성명</a:t>
                      </a:r>
                      <a:endParaRPr lang="ko-KR" sz="700" kern="10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75438" marR="754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o-KR" sz="700" kern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굴림" panose="020B0600000101010101" pitchFamily="50" charset="-127"/>
                        </a:rPr>
                        <a:t>박형배</a:t>
                      </a:r>
                      <a:endParaRPr lang="ko-KR" sz="700" kern="100" dirty="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o-KR" sz="700" ker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굴림" panose="020B0600000101010101" pitchFamily="50" charset="-127"/>
                        </a:rPr>
                        <a:t>강호찬</a:t>
                      </a:r>
                      <a:endParaRPr lang="ko-KR" sz="700" kern="1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35570253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0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o-KR" sz="700" ker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굴림" panose="020B0600000101010101" pitchFamily="50" charset="-127"/>
                        </a:rPr>
                        <a:t>연락처</a:t>
                      </a:r>
                      <a:endParaRPr lang="ko-KR" sz="700" kern="10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75438" marR="754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US" sz="700" ker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굴림" panose="020B0600000101010101" pitchFamily="50" charset="-127"/>
                        </a:rPr>
                        <a:t>043-261-4201</a:t>
                      </a:r>
                      <a:endParaRPr lang="ko-KR" sz="700" kern="10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US" sz="700" kern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굴림" panose="020B0600000101010101" pitchFamily="50" charset="-127"/>
                        </a:rPr>
                        <a:t>043-261-4272</a:t>
                      </a:r>
                      <a:endParaRPr lang="ko-KR" sz="700" kern="100" dirty="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86883142"/>
                  </a:ext>
                </a:extLst>
              </a:tr>
              <a:tr h="4046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0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ko-KR" sz="700" kern="0">
                          <a:solidFill>
                            <a:schemeClr val="tx1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굴림" panose="020B0600000101010101" pitchFamily="50" charset="-127"/>
                        </a:rPr>
                        <a:t>이메일</a:t>
                      </a:r>
                      <a:endParaRPr lang="ko-KR" sz="700" kern="10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75438" marR="754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US" sz="700" u="sng" kern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굴림" panose="020B0600000101010101" pitchFamily="50" charset="-127"/>
                        </a:rPr>
                        <a:t>Park.hb@sk.com</a:t>
                      </a:r>
                      <a:endParaRPr lang="ko-KR" sz="700" kern="100" dirty="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US" sz="700" u="sng" kern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굴림" panose="020B0600000101010101" pitchFamily="50" charset="-127"/>
                        </a:rPr>
                        <a:t>kanghc</a:t>
                      </a:r>
                      <a:r>
                        <a:rPr lang="en-US" sz="700" u="sng" kern="0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굴림" panose="020B0600000101010101" pitchFamily="50" charset="-127"/>
                          <a:hlinkClick r:id="rId2"/>
                        </a:rPr>
                        <a:t>@sk.com</a:t>
                      </a:r>
                      <a:endParaRPr lang="ko-KR" sz="700" kern="100" dirty="0"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63394422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E76ABBB7-CD3E-B95C-D69E-AC7D2EBB1E4D}"/>
              </a:ext>
            </a:extLst>
          </p:cNvPr>
          <p:cNvSpPr txBox="1"/>
          <p:nvPr/>
        </p:nvSpPr>
        <p:spPr>
          <a:xfrm>
            <a:off x="118541" y="190500"/>
            <a:ext cx="13388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err="1"/>
              <a:t>신구대조표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7288971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테마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Metadata/LabelInfo.xml><?xml version="1.0" encoding="utf-8"?>
<clbl:labelList xmlns:clbl="http://schemas.microsoft.com/office/2020/mipLabelMetadata"/>
</file>

<file path=docProps/app.xml><?xml version="1.0" encoding="utf-8"?>
<Properties xmlns="http://schemas.openxmlformats.org/officeDocument/2006/extended-properties" xmlns:vt="http://schemas.openxmlformats.org/officeDocument/2006/docPropsVTypes">
  <Words>281</Words>
  <TotalTime>0</TotalTime>
  <Application>Microsoft Office PowerPoint</Application>
  <Template>Office Theme</Template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김세환(SEHWAN KIM)/CS지원팀/충청에너지서비스</dc:creator>
  <dcterms:modified xsi:type="dcterms:W3CDTF">2026-01-30T04:49:51Z</dcterms:modified>
  <dc:title/>
  <cp:lastModifiedBy>김세환(SEHWAN KIM)/CS지원팀/충청에너지서비스</cp:lastModifiedBy>
  <dcterms:created xsi:type="dcterms:W3CDTF">2026-01-30T04:33:15Z</dcterms:created>
  <cp:revision>1</cp:revision>
</cp:coreProperties>
</file>